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60" r:id="rId5"/>
    <p:sldId id="274" r:id="rId6"/>
    <p:sldId id="276" r:id="rId7"/>
    <p:sldId id="277" r:id="rId8"/>
    <p:sldId id="278" r:id="rId9"/>
    <p:sldId id="279" r:id="rId10"/>
    <p:sldId id="280" r:id="rId11"/>
    <p:sldId id="281" r:id="rId12"/>
    <p:sldId id="282" r:id="rId13"/>
    <p:sldId id="283" r:id="rId14"/>
    <p:sldId id="284" r:id="rId15"/>
    <p:sldId id="302" r:id="rId16"/>
    <p:sldId id="301"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9" r:id="rId31"/>
    <p:sldId id="300" r:id="rId32"/>
  </p:sldIdLst>
  <p:sldSz cx="9144000" cy="5143500" type="screen16x9"/>
  <p:notesSz cx="6858000" cy="9144000"/>
  <p:embeddedFontLst>
    <p:embeddedFont>
      <p:font typeface="Roboto" panose="02000000000000000000" pitchFamily="2" charset="0"/>
      <p:regular r:id="rId34"/>
      <p:bold r:id="rId35"/>
      <p:italic r:id="rId36"/>
      <p:boldItalic r:id="rId37"/>
    </p:embeddedFont>
    <p:embeddedFont>
      <p:font typeface="Roboto Medium"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C"/>
    <a:srgbClr val="C9FAFF"/>
    <a:srgbClr val="00CCE2"/>
    <a:srgbClr val="89F4FF"/>
    <a:srgbClr val="40A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snapToGrid="0">
      <p:cViewPr varScale="1">
        <p:scale>
          <a:sx n="161" d="100"/>
          <a:sy n="161" d="100"/>
        </p:scale>
        <p:origin x="150"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35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71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670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8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6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99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7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753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421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73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6776c736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6776c73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159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803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0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76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774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11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20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93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281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81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430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60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64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41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83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89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6776c73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6776c736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66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solidFill>
                  <a:srgbClr val="004D7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solidFill>
                  <a:srgbClr val="004D7C"/>
                </a:solidFill>
                <a:latin typeface="Roboto Medium" panose="020B0604020202020204" charset="0"/>
                <a:ea typeface="Roboto Medium" panose="020B060402020202020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66;p15">
            <a:extLst>
              <a:ext uri="{FF2B5EF4-FFF2-40B4-BE49-F238E27FC236}">
                <a16:creationId xmlns:a16="http://schemas.microsoft.com/office/drawing/2014/main" id="{A96178AC-78DC-44E4-B6DE-C11873883ECF}"/>
              </a:ext>
            </a:extLst>
          </p:cNvPr>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dirty="0">
                <a:solidFill>
                  <a:schemeClr val="lt1"/>
                </a:solidFill>
                <a:latin typeface="Roboto"/>
                <a:ea typeface="Roboto"/>
                <a:cs typeface="Roboto"/>
                <a:sym typeface="Roboto"/>
              </a:rPr>
              <a:t>Title Text 24 pt - 36 pt: Roboto, Barlow, Oswald, Montserrat  Poppins</a:t>
            </a:r>
            <a:endParaRPr sz="3200" b="1" dirty="0">
              <a:solidFill>
                <a:schemeClr val="lt1"/>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65;p15">
            <a:extLst>
              <a:ext uri="{FF2B5EF4-FFF2-40B4-BE49-F238E27FC236}">
                <a16:creationId xmlns:a16="http://schemas.microsoft.com/office/drawing/2014/main" id="{42EC43F6-5A71-4EFC-B958-D680713CF916}"/>
              </a:ext>
            </a:extLst>
          </p:cNvPr>
          <p:cNvPicPr preferRelativeResize="0"/>
          <p:nvPr userDrawn="1"/>
        </p:nvPicPr>
        <p:blipFill>
          <a:blip r:embed="rId12">
            <a:alphaModFix/>
          </a:blip>
          <a:stretch>
            <a:fillRect/>
          </a:stretch>
        </p:blipFill>
        <p:spPr>
          <a:xfrm>
            <a:off x="0" y="-1067"/>
            <a:ext cx="9143996" cy="51445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www.sos.state.tx.us/" TargetMode="External"/><Relationship Id="rId3" Type="http://schemas.openxmlformats.org/officeDocument/2006/relationships/image" Target="../media/image1.jpg"/><Relationship Id="rId7" Type="http://schemas.openxmlformats.org/officeDocument/2006/relationships/hyperlink" Target="http://www.window.state.tx.u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uil.texas.edu/" TargetMode="External"/><Relationship Id="rId5" Type="http://schemas.openxmlformats.org/officeDocument/2006/relationships/hyperlink" Target="http://www.irs.gov/" TargetMode="External"/><Relationship Id="rId4" Type="http://schemas.openxmlformats.org/officeDocument/2006/relationships/hyperlink" Target="http://www.irvingisd.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638"/>
            <a:ext cx="9143996" cy="51428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Vice President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Preside at meetings in the absence of the president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Perform administrative functions delegated by the president</a:t>
            </a:r>
          </a:p>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Secretary</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Maintain record of the minutes, approved bylaws and standing committee rules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Maintain current membership and committee listing</a:t>
            </a:r>
          </a:p>
          <a:p>
            <a:pPr marL="285750" indent="-285750">
              <a:lnSpc>
                <a:spcPct val="150000"/>
              </a:lnSpc>
              <a:buClr>
                <a:srgbClr val="004D7C"/>
              </a:buClr>
            </a:pP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332654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Treasurer (strongly recommended to have accounting background)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Authorized custodian of the funds of the association</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All persons authorized to handle funds of the association should be covered by a fidelity bond in an amount based upon the organization’s annual income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Issue a receipt for all monies received and deposit funds weekly</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Present current financial report to the organization within 30 days of the previous month end; including bank statements, bank reconciliations and financial statements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Maintain accurate and detailed account of all financial transactions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File sales tax reports as required by the comptroller’s office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File annual IRS form 990, 990-N or 990-EZ</a:t>
            </a:r>
          </a:p>
        </p:txBody>
      </p:sp>
    </p:spTree>
    <p:extLst>
      <p:ext uri="{BB962C8B-B14F-4D97-AF65-F5344CB8AC3E}">
        <p14:creationId xmlns:p14="http://schemas.microsoft.com/office/powerpoint/2010/main" val="22746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Meetings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Notice for all meetings should be posted at the campus 72 hours prior to the meeting</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Shall include the date, time and items to be discussed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All membership meetings should take place on school premises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The campus principal or other school sponsor should attend all booster club meetings</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Business determined at meetings without adequate campus representation shall be considered null and void</a:t>
            </a:r>
          </a:p>
          <a:p>
            <a:pPr marL="0" indent="0">
              <a:lnSpc>
                <a:spcPct val="150000"/>
              </a:lnSpc>
              <a:buClr>
                <a:srgbClr val="004D7C"/>
              </a:buClr>
              <a:buNone/>
            </a:pPr>
            <a:r>
              <a:rPr lang="en-US" sz="1600" b="1" u="sng" dirty="0">
                <a:solidFill>
                  <a:srgbClr val="004D7C"/>
                </a:solidFill>
                <a:latin typeface="Roboto" panose="02000000000000000000" pitchFamily="2" charset="0"/>
                <a:ea typeface="Roboto" panose="02000000000000000000" pitchFamily="2" charset="0"/>
                <a:cs typeface="Roboto Medium"/>
                <a:sym typeface="Roboto Medium"/>
              </a:rPr>
              <a:t>Record Keeping</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The secretary and treasurer shall turn records over to incoming officers within 30 days of election</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Records should be kept for 10 years for audit purposes</a:t>
            </a:r>
          </a:p>
        </p:txBody>
      </p:sp>
    </p:spTree>
    <p:extLst>
      <p:ext uri="{BB962C8B-B14F-4D97-AF65-F5344CB8AC3E}">
        <p14:creationId xmlns:p14="http://schemas.microsoft.com/office/powerpoint/2010/main" val="346068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Rules for Dissolution</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A resolution shall be adopted stating that the question of dissolution be submitted to a vote at a special meeting of member with voting rights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At least 30 days prior to the meeting, written notice shall be given to each voting member</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Must determine the </a:t>
            </a:r>
            <a:r>
              <a:rPr lang="en-US" sz="1600" dirty="0">
                <a:latin typeface="Roboto" panose="02000000000000000000" pitchFamily="2" charset="0"/>
                <a:ea typeface="Roboto" panose="02000000000000000000" pitchFamily="2" charset="0"/>
                <a:cs typeface="Roboto Medium"/>
                <a:sym typeface="Roboto Medium"/>
              </a:rPr>
              <a:t>distribution and usage of treasury monies and other assets before dissolution</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To comply with IRS guidelines, </a:t>
            </a:r>
            <a:r>
              <a:rPr lang="en-US" sz="1600" dirty="0">
                <a:latin typeface="Roboto" panose="02000000000000000000" pitchFamily="2" charset="0"/>
                <a:ea typeface="Roboto" panose="02000000000000000000" pitchFamily="2" charset="0"/>
                <a:cs typeface="Roboto Medium"/>
                <a:sym typeface="Roboto Medium"/>
              </a:rPr>
              <a:t>funds should be distributed within the framework of the organization’s original purpose</a:t>
            </a:r>
            <a:endParaRPr lang="en-US" sz="1600" dirty="0">
              <a:solidFill>
                <a:srgbClr val="004D7C"/>
              </a:solidFill>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7530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Financial Information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Annual budget should be created and approved by the membership</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Changes during the year to the budget should be approved by the membership</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Business addressed during meetings should be approve and reflected in minutes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Should adopt an accounting package or computerized accounting method</a:t>
            </a:r>
            <a:endParaRPr lang="en-US" sz="1600" b="1" u="sng" dirty="0">
              <a:latin typeface="Roboto" panose="02000000000000000000" pitchFamily="2" charset="0"/>
              <a:ea typeface="Roboto" panose="02000000000000000000" pitchFamily="2" charset="0"/>
              <a:cs typeface="Roboto Medium"/>
              <a:sym typeface="Roboto Medium"/>
            </a:endParaRPr>
          </a:p>
          <a:p>
            <a:pPr marL="0" indent="0">
              <a:lnSpc>
                <a:spcPct val="150000"/>
              </a:lnSpc>
              <a:spcBef>
                <a:spcPts val="1200"/>
              </a:spcBef>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Liability Insurance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Required to purchase liability insurance</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Coverage to consider general liability, officer’s liability, business personal property and fidelity coverage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Cost varies depending on the amount of coverage, but is generally reasonable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Minimum insurance is defined by local regulations</a:t>
            </a:r>
          </a:p>
          <a:p>
            <a:pPr marL="0" indent="0">
              <a:lnSpc>
                <a:spcPct val="150000"/>
              </a:lnSpc>
              <a:buClr>
                <a:srgbClr val="004D7C"/>
              </a:buClr>
              <a:buNone/>
            </a:pP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93479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solidFill>
                  <a:schemeClr val="lt1"/>
                </a:solidFill>
                <a:latin typeface="Roboto"/>
                <a:ea typeface="Roboto"/>
                <a:cs typeface="Roboto"/>
                <a:sym typeface="Roboto"/>
              </a:rPr>
              <a:t>Liability Insurance</a:t>
            </a: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14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An original certificate of insurance, endorsed to add Irving ISD* as an additional named insured with waiver of subrogation in favor of the District, shall be submitted to the Operations Manager or designee prior to any use of a IISD facility. </a:t>
            </a:r>
            <a:r>
              <a:rPr lang="en-US" sz="1600" dirty="0">
                <a:latin typeface="Roboto" panose="02000000000000000000" pitchFamily="2" charset="0"/>
                <a:ea typeface="Roboto" panose="02000000000000000000" pitchFamily="2" charset="0"/>
              </a:rPr>
              <a:t>The policy must reflect that it is primary and not contributory with any insurance maintained by the District and may not be canceled prior to the conclusion of the event. Requirements for insurance limits of liability are: </a:t>
            </a:r>
          </a:p>
          <a:p>
            <a:pPr marL="285750" indent="-285750">
              <a:lnSpc>
                <a:spcPct val="150000"/>
              </a:lnSpc>
              <a:buClr>
                <a:srgbClr val="004D7C"/>
              </a:buClr>
              <a:buFont typeface="Courier New" panose="02070309020205020404" pitchFamily="49" charset="0"/>
              <a:buChar char="-"/>
            </a:pPr>
            <a:r>
              <a:rPr lang="en-US" sz="1200" dirty="0">
                <a:latin typeface="Roboto" panose="02000000000000000000" pitchFamily="2" charset="0"/>
                <a:ea typeface="Roboto" panose="02000000000000000000" pitchFamily="2" charset="0"/>
              </a:rPr>
              <a:t>Commercial General Liability General Aggregate $1,000,000 </a:t>
            </a:r>
          </a:p>
          <a:p>
            <a:pPr marL="285750" indent="-285750">
              <a:lnSpc>
                <a:spcPct val="150000"/>
              </a:lnSpc>
              <a:buClr>
                <a:srgbClr val="004D7C"/>
              </a:buClr>
              <a:buFont typeface="Courier New" panose="02070309020205020404" pitchFamily="49" charset="0"/>
              <a:buChar char="-"/>
            </a:pPr>
            <a:r>
              <a:rPr lang="en-US" sz="1200" dirty="0">
                <a:latin typeface="Roboto" panose="02000000000000000000" pitchFamily="2" charset="0"/>
                <a:ea typeface="Roboto" panose="02000000000000000000" pitchFamily="2" charset="0"/>
              </a:rPr>
              <a:t>Pro/Comp/Ops Aggregate $1,000,000 </a:t>
            </a:r>
          </a:p>
          <a:p>
            <a:pPr marL="285750" indent="-285750">
              <a:lnSpc>
                <a:spcPct val="150000"/>
              </a:lnSpc>
              <a:buClr>
                <a:srgbClr val="004D7C"/>
              </a:buClr>
              <a:buFont typeface="Courier New" panose="02070309020205020404" pitchFamily="49" charset="0"/>
              <a:buChar char="-"/>
            </a:pPr>
            <a:r>
              <a:rPr lang="en-US" sz="1200" dirty="0">
                <a:latin typeface="Roboto" panose="02000000000000000000" pitchFamily="2" charset="0"/>
                <a:ea typeface="Roboto" panose="02000000000000000000" pitchFamily="2" charset="0"/>
              </a:rPr>
              <a:t>Personal and Advertising $500,000</a:t>
            </a:r>
          </a:p>
          <a:p>
            <a:pPr marL="285750" indent="-285750">
              <a:lnSpc>
                <a:spcPct val="150000"/>
              </a:lnSpc>
              <a:buClr>
                <a:srgbClr val="004D7C"/>
              </a:buClr>
              <a:buFont typeface="Courier New" panose="02070309020205020404" pitchFamily="49" charset="0"/>
              <a:buChar char="-"/>
            </a:pPr>
            <a:r>
              <a:rPr lang="en-US" sz="1200" dirty="0">
                <a:latin typeface="Roboto" panose="02000000000000000000" pitchFamily="2" charset="0"/>
                <a:ea typeface="Roboto" panose="02000000000000000000" pitchFamily="2" charset="0"/>
              </a:rPr>
              <a:t>Each Occurrence $1,000,000 </a:t>
            </a:r>
          </a:p>
          <a:p>
            <a:pPr marL="285750" indent="-285750">
              <a:lnSpc>
                <a:spcPct val="150000"/>
              </a:lnSpc>
              <a:buClr>
                <a:srgbClr val="004D7C"/>
              </a:buClr>
              <a:buFont typeface="Courier New" panose="02070309020205020404" pitchFamily="49" charset="0"/>
              <a:buChar char="-"/>
            </a:pPr>
            <a:r>
              <a:rPr lang="en-US" sz="1200" dirty="0">
                <a:latin typeface="Roboto" panose="02000000000000000000" pitchFamily="2" charset="0"/>
                <a:ea typeface="Roboto" panose="02000000000000000000" pitchFamily="2" charset="0"/>
              </a:rPr>
              <a:t>Fire Damage $100,000 </a:t>
            </a:r>
          </a:p>
          <a:p>
            <a:pPr marL="285750" indent="-285750">
              <a:lnSpc>
                <a:spcPct val="150000"/>
              </a:lnSpc>
              <a:buClr>
                <a:srgbClr val="004D7C"/>
              </a:buClr>
              <a:buFont typeface="Courier New" panose="02070309020205020404" pitchFamily="49" charset="0"/>
              <a:buChar char="-"/>
            </a:pPr>
            <a:r>
              <a:rPr lang="en-US" sz="1200" dirty="0">
                <a:latin typeface="Roboto" panose="02000000000000000000" pitchFamily="2" charset="0"/>
                <a:ea typeface="Roboto" panose="02000000000000000000" pitchFamily="2" charset="0"/>
              </a:rPr>
              <a:t>Medical Expense $5,000 </a:t>
            </a:r>
          </a:p>
          <a:p>
            <a:pPr marL="0" indent="0">
              <a:lnSpc>
                <a:spcPct val="150000"/>
              </a:lnSpc>
              <a:buClr>
                <a:srgbClr val="004D7C"/>
              </a:buClr>
              <a:buNone/>
            </a:pPr>
            <a:r>
              <a:rPr lang="en-US" sz="1600" dirty="0">
                <a:latin typeface="Roboto" panose="02000000000000000000" pitchFamily="2" charset="0"/>
                <a:ea typeface="Roboto" panose="02000000000000000000" pitchFamily="2" charset="0"/>
              </a:rPr>
              <a:t>*Irving Independent School District 2621 W. Airport Freeway Irving, TX 75062</a:t>
            </a: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38054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5"/>
          <p:cNvSpPr txBox="1">
            <a:spLocks noGrp="1"/>
          </p:cNvSpPr>
          <p:nvPr>
            <p:ph type="title" idx="4294967295"/>
          </p:nvPr>
        </p:nvSpPr>
        <p:spPr>
          <a:xfrm>
            <a:off x="1963271" y="66675"/>
            <a:ext cx="7180729" cy="904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Certificate of Insurance EXAMPLE</a:t>
            </a:r>
            <a:endParaRPr sz="3600" b="1" dirty="0">
              <a:solidFill>
                <a:schemeClr val="lt1"/>
              </a:solidFill>
              <a:latin typeface="Roboto"/>
              <a:ea typeface="Roboto"/>
              <a:cs typeface="Roboto"/>
              <a:sym typeface="Roboto"/>
            </a:endParaRPr>
          </a:p>
        </p:txBody>
      </p:sp>
      <p:pic>
        <p:nvPicPr>
          <p:cNvPr id="3" name="Picture 2" descr="Text&#10;&#10;Description automatically generated with medium confidence">
            <a:extLst>
              <a:ext uri="{FF2B5EF4-FFF2-40B4-BE49-F238E27FC236}">
                <a16:creationId xmlns:a16="http://schemas.microsoft.com/office/drawing/2014/main" id="{17E9AD38-F857-477A-AFCE-0E23CF61C615}"/>
              </a:ext>
            </a:extLst>
          </p:cNvPr>
          <p:cNvPicPr>
            <a:picLocks noChangeAspect="1"/>
          </p:cNvPicPr>
          <p:nvPr/>
        </p:nvPicPr>
        <p:blipFill rotWithShape="1">
          <a:blip r:embed="rId3"/>
          <a:srcRect l="6265" t="15032" r="5154" b="1296"/>
          <a:stretch/>
        </p:blipFill>
        <p:spPr>
          <a:xfrm rot="21540000">
            <a:off x="1312213" y="1028176"/>
            <a:ext cx="6519574" cy="3486274"/>
          </a:xfrm>
          <a:prstGeom prst="rect">
            <a:avLst/>
          </a:prstGeom>
        </p:spPr>
      </p:pic>
    </p:spTree>
    <p:extLst>
      <p:ext uri="{BB962C8B-B14F-4D97-AF65-F5344CB8AC3E}">
        <p14:creationId xmlns:p14="http://schemas.microsoft.com/office/powerpoint/2010/main" val="361592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Internal Controls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Control over Bank Accounts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Required to establish a checking account at a bank or credit union</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At least three individuals should be on the signature card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Checks must require the signature and authorization of two club officers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Another individual, not a signer on the account, should review the bank statement for reasonableness and compliance with Treasurer Reports, the budget and ongoing business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Bank statements should be reconciled within 30 days of the date of the statement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second officer, not involved in the financial aspects, should review and sign off on the completed bank statement</a:t>
            </a:r>
          </a:p>
        </p:txBody>
      </p:sp>
    </p:spTree>
    <p:extLst>
      <p:ext uri="{BB962C8B-B14F-4D97-AF65-F5344CB8AC3E}">
        <p14:creationId xmlns:p14="http://schemas.microsoft.com/office/powerpoint/2010/main" val="255792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Internal Controls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Control over Cash and Receipts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All cash collections received must be deposited upon receipt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Funds must have supporting documentation indicating the source and amount of funds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Cash should be adequately safeguarded at all times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At no time should funds collected be maintained at a member’s home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Balance funds collected the day of the event, prepare deposit documentation and submit to a bank or bank nigh drop for deposit</a:t>
            </a:r>
          </a:p>
        </p:txBody>
      </p:sp>
    </p:spTree>
    <p:extLst>
      <p:ext uri="{BB962C8B-B14F-4D97-AF65-F5344CB8AC3E}">
        <p14:creationId xmlns:p14="http://schemas.microsoft.com/office/powerpoint/2010/main" val="124606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Internal Controls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Control over Disbursements </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fundraiser application must be completed and submitted to the campus principal for approval prior to all fundraisers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Checks must have supporting documentation signed by the President or Vice President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Blank checks should not be issued.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Actual receipts should be requested, and a reimbursement be processed</a:t>
            </a:r>
          </a:p>
          <a:p>
            <a:pPr marL="285750" indent="-285750">
              <a:lnSpc>
                <a:spcPct val="150000"/>
              </a:lnSpc>
              <a:buClr>
                <a:srgbClr val="004D7C"/>
              </a:buClr>
            </a:pP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360348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638"/>
            <a:ext cx="9143996" cy="5142863"/>
          </a:xfrm>
          <a:prstGeom prst="rect">
            <a:avLst/>
          </a:prstGeom>
          <a:noFill/>
          <a:ln>
            <a:noFill/>
          </a:ln>
        </p:spPr>
      </p:pic>
      <p:sp>
        <p:nvSpPr>
          <p:cNvPr id="60" name="Google Shape;60;p14"/>
          <p:cNvSpPr txBox="1"/>
          <p:nvPr/>
        </p:nvSpPr>
        <p:spPr>
          <a:xfrm>
            <a:off x="4859300" y="3372175"/>
            <a:ext cx="4284696" cy="12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lt1"/>
                </a:solidFill>
                <a:latin typeface="Roboto"/>
                <a:ea typeface="Roboto"/>
                <a:cs typeface="Roboto"/>
                <a:sym typeface="Roboto"/>
              </a:rPr>
              <a:t>Booster </a:t>
            </a:r>
            <a:r>
              <a:rPr lang="en-US" sz="3000" b="1">
                <a:solidFill>
                  <a:schemeClr val="lt1"/>
                </a:solidFill>
                <a:latin typeface="Roboto"/>
                <a:ea typeface="Roboto"/>
                <a:cs typeface="Roboto"/>
                <a:sym typeface="Roboto"/>
              </a:rPr>
              <a:t>Club Guidelines</a:t>
            </a:r>
            <a:endParaRPr lang="en-US" sz="3000" b="1" dirty="0">
              <a:solidFill>
                <a:schemeClr val="lt1"/>
              </a:solidFill>
              <a:latin typeface="Roboto"/>
              <a:ea typeface="Roboto"/>
              <a:cs typeface="Roboto"/>
              <a:sym typeface="Roboto"/>
            </a:endParaRPr>
          </a:p>
          <a:p>
            <a:pPr marL="0" lvl="0" indent="0" algn="r" rtl="0">
              <a:spcBef>
                <a:spcPts val="0"/>
              </a:spcBef>
              <a:spcAft>
                <a:spcPts val="0"/>
              </a:spcAft>
              <a:buNone/>
            </a:pPr>
            <a:endParaRPr lang="en-US" sz="1600" dirty="0">
              <a:solidFill>
                <a:schemeClr val="lt1"/>
              </a:solidFill>
              <a:latin typeface="Roboto Medium"/>
              <a:ea typeface="Roboto Medium"/>
              <a:cs typeface="Roboto Medium"/>
              <a:sym typeface="Roboto Medium"/>
            </a:endParaRPr>
          </a:p>
          <a:p>
            <a:pPr marL="0" lvl="0" indent="0" algn="r" rtl="0">
              <a:spcBef>
                <a:spcPts val="0"/>
              </a:spcBef>
              <a:spcAft>
                <a:spcPts val="0"/>
              </a:spcAft>
              <a:buNone/>
            </a:pPr>
            <a:r>
              <a:rPr lang="en-US" sz="1600" dirty="0">
                <a:solidFill>
                  <a:schemeClr val="lt1"/>
                </a:solidFill>
                <a:latin typeface="Roboto Medium"/>
                <a:ea typeface="Roboto Medium"/>
                <a:cs typeface="Roboto Medium"/>
                <a:sym typeface="Roboto Medium"/>
              </a:rPr>
              <a:t>Updated 01/25/2021</a:t>
            </a:r>
            <a:r>
              <a:rPr lang="en-US" sz="2000" dirty="0">
                <a:solidFill>
                  <a:schemeClr val="lt1"/>
                </a:solidFill>
                <a:latin typeface="Roboto Medium"/>
                <a:ea typeface="Roboto Medium"/>
                <a:cs typeface="Roboto Medium"/>
                <a:sym typeface="Roboto Medium"/>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Internal Controls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Budgetary &amp; Oversight Controls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budget should be established and approved at the beginning of the school year</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At each meeting, the treasurer should provide a written financial report that includes:</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Bank account balance</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Receipt and disbursement activity since the last meeting</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Budget versus actual receipts and expenditures</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A fundraiser recap should be prepared at the</a:t>
            </a:r>
            <a:r>
              <a:rPr lang="en-US" sz="1600" dirty="0">
                <a:latin typeface="Roboto" panose="02000000000000000000" pitchFamily="2" charset="0"/>
                <a:ea typeface="Roboto" panose="02000000000000000000" pitchFamily="2" charset="0"/>
                <a:cs typeface="Roboto Medium"/>
                <a:sym typeface="Roboto Medium"/>
              </a:rPr>
              <a:t> completion of all fundraisers to determine the profitability</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An audit of the organization’s financial records should be completed at the end of each fiscal year </a:t>
            </a:r>
          </a:p>
        </p:txBody>
      </p:sp>
    </p:spTree>
    <p:extLst>
      <p:ext uri="{BB962C8B-B14F-4D97-AF65-F5344CB8AC3E}">
        <p14:creationId xmlns:p14="http://schemas.microsoft.com/office/powerpoint/2010/main" val="114922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Financial Information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solidFill>
                  <a:srgbClr val="004D7C"/>
                </a:solidFill>
                <a:latin typeface="Roboto" panose="02000000000000000000" pitchFamily="2" charset="0"/>
                <a:ea typeface="Roboto" panose="02000000000000000000" pitchFamily="2" charset="0"/>
                <a:cs typeface="Roboto Medium"/>
                <a:sym typeface="Roboto Medium"/>
              </a:rPr>
              <a:t>Cash Receipt Procedures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Make sure the cash receipt documentation total matches the deposit total</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File </a:t>
            </a:r>
            <a:r>
              <a:rPr lang="en-US" sz="1600" dirty="0">
                <a:latin typeface="Roboto" panose="02000000000000000000" pitchFamily="2" charset="0"/>
                <a:ea typeface="Roboto" panose="02000000000000000000" pitchFamily="2" charset="0"/>
                <a:cs typeface="Roboto Medium"/>
                <a:sym typeface="Roboto Medium"/>
              </a:rPr>
              <a:t>t</a:t>
            </a:r>
            <a:r>
              <a:rPr lang="en-US" sz="1600" dirty="0">
                <a:solidFill>
                  <a:srgbClr val="004D7C"/>
                </a:solidFill>
                <a:latin typeface="Roboto" panose="02000000000000000000" pitchFamily="2" charset="0"/>
                <a:ea typeface="Roboto" panose="02000000000000000000" pitchFamily="2" charset="0"/>
                <a:cs typeface="Roboto Medium"/>
                <a:sym typeface="Roboto Medium"/>
              </a:rPr>
              <a:t>he cash receipt verification along with a copy of the deposit slip</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For large deposits have two individuals independently count the currency and initial the deposit slip. The two individuals should be present when the deposit bag is sealed.</a:t>
            </a:r>
          </a:p>
          <a:p>
            <a:pPr marL="0" indent="0">
              <a:lnSpc>
                <a:spcPct val="150000"/>
              </a:lnSpc>
              <a:buClr>
                <a:srgbClr val="004D7C"/>
              </a:buClr>
              <a:buNone/>
            </a:pPr>
            <a:r>
              <a:rPr lang="en-US" sz="1600" b="1" u="sng" dirty="0">
                <a:solidFill>
                  <a:srgbClr val="004D7C"/>
                </a:solidFill>
                <a:latin typeface="Roboto" panose="02000000000000000000" pitchFamily="2" charset="0"/>
                <a:ea typeface="Roboto" panose="02000000000000000000" pitchFamily="2" charset="0"/>
                <a:cs typeface="Roboto Medium"/>
                <a:sym typeface="Roboto Medium"/>
              </a:rPr>
              <a:t>Bank Reconciliation</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Balance indicated on the monthly bank statement should be reconciled to the bank account balance in the general ledger as of the last day of the month</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Cancelled checks</a:t>
            </a:r>
            <a:r>
              <a:rPr lang="en-US" sz="1600" dirty="0">
                <a:latin typeface="Roboto" panose="02000000000000000000" pitchFamily="2" charset="0"/>
                <a:ea typeface="Roboto" panose="02000000000000000000" pitchFamily="2" charset="0"/>
                <a:cs typeface="Roboto Medium"/>
                <a:sym typeface="Roboto Medium"/>
              </a:rPr>
              <a:t> should be reviewed</a:t>
            </a:r>
          </a:p>
        </p:txBody>
      </p:sp>
    </p:spTree>
    <p:extLst>
      <p:ext uri="{BB962C8B-B14F-4D97-AF65-F5344CB8AC3E}">
        <p14:creationId xmlns:p14="http://schemas.microsoft.com/office/powerpoint/2010/main" val="406169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Financial Information	</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Disbursement of Funds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All disbursement requests should be compared to the budget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Disbursements outside of the scope of the budget or line items that exceed the approved budget require a vote by the general membership</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Direct payments to District employees and the purchase of alcoholic beverages are not permitted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disbursement voucher should be completed for all expenditures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Supporting documentation (invoices, receipts) should be attached to the disbursement form and filed</a:t>
            </a:r>
          </a:p>
          <a:p>
            <a:pPr marL="285750" indent="-285750">
              <a:lnSpc>
                <a:spcPct val="150000"/>
              </a:lnSpc>
              <a:buClr>
                <a:srgbClr val="004D7C"/>
              </a:buClr>
            </a:pPr>
            <a:endParaRPr lang="en-US" sz="1600" dirty="0">
              <a:latin typeface="Roboto" panose="02000000000000000000" pitchFamily="2" charset="0"/>
              <a:ea typeface="Roboto" panose="02000000000000000000" pitchFamily="2" charset="0"/>
              <a:cs typeface="Roboto Medium"/>
              <a:sym typeface="Roboto Medium"/>
            </a:endParaRPr>
          </a:p>
          <a:p>
            <a:pPr marL="742950" lvl="1" indent="-285750">
              <a:lnSpc>
                <a:spcPct val="150000"/>
              </a:lnSpc>
              <a:buClr>
                <a:srgbClr val="004D7C"/>
              </a:buClr>
            </a:pPr>
            <a:endParaRPr lang="en-US" sz="12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267318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Financial Information	</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Disbursement of Funds - University Interscholastic League (UIL) </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UIL rules limit the ability of students to accept gifts.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No gifts or purchases that individually benefit students shall be made outside of UIL guidelines for any student governed under UIL rules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Athletic booster club disbursements require approval of the campus athletic coordinator</a:t>
            </a:r>
          </a:p>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1099 Requirements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Payments for services in excess of $600 to an individual must be reported annually on a form 1099</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Must secure a W-9 from the provider at the time of service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Issue a form 1099 to qualifying vendors performed in the calendar year by January 31</a:t>
            </a:r>
            <a:r>
              <a:rPr lang="en-US" sz="1600" baseline="30000" dirty="0">
                <a:latin typeface="Roboto" panose="02000000000000000000" pitchFamily="2" charset="0"/>
                <a:ea typeface="Roboto" panose="02000000000000000000" pitchFamily="2" charset="0"/>
                <a:cs typeface="Roboto Medium"/>
                <a:sym typeface="Roboto Medium"/>
              </a:rPr>
              <a:t>st</a:t>
            </a:r>
            <a:endParaRPr lang="en-US" sz="1600" dirty="0">
              <a:latin typeface="Roboto" panose="02000000000000000000" pitchFamily="2" charset="0"/>
              <a:ea typeface="Roboto" panose="02000000000000000000" pitchFamily="2" charset="0"/>
              <a:cs typeface="Roboto Medium"/>
              <a:sym typeface="Roboto Medium"/>
            </a:endParaRPr>
          </a:p>
          <a:p>
            <a:pPr marL="742950" lvl="1" indent="-285750">
              <a:lnSpc>
                <a:spcPct val="150000"/>
              </a:lnSpc>
              <a:buClr>
                <a:srgbClr val="004D7C"/>
              </a:buClr>
            </a:pPr>
            <a:endParaRPr lang="en-US" sz="12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45315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Fundraising</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fundraiser application should be completed and approved by the campus principal</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Fundraisers should be planned and carried out by the parents, not students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Individual accounts that are earmarked for a particular individual my not be maintained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Cannot require a member to participate in fund-raising activities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Members cannot be required to sell or raise a certain amount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May develop specific criteria that must be met for a benefit to be given to a member</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Fundraisers should not co-mingle with campus fundraisers</a:t>
            </a:r>
          </a:p>
          <a:p>
            <a:pPr marL="285750" indent="-285750">
              <a:lnSpc>
                <a:spcPct val="150000"/>
              </a:lnSpc>
              <a:buClr>
                <a:srgbClr val="004D7C"/>
              </a:buClr>
            </a:pP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330337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Fundraising</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Raffles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Each ticket must have the name and address of the organization, name of an officer, price of ticket and description of each prize valued at $10 or more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prize can’t be valued in excess of $50,000</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A raffle prize may not be cash or a negotiable instrument (check, money order, etc.)</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Must have the prizes in possession before beginning the raffle or post a bond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Only members of the booster club can sell tickets. Students may not sell raffle tickets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The winner must pay income tax on any prize. If the value exceeds $600, a form 1099 should be issued to the recipient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Raffles may not be conducted the District’s property</a:t>
            </a:r>
          </a:p>
        </p:txBody>
      </p:sp>
    </p:spTree>
    <p:extLst>
      <p:ext uri="{BB962C8B-B14F-4D97-AF65-F5344CB8AC3E}">
        <p14:creationId xmlns:p14="http://schemas.microsoft.com/office/powerpoint/2010/main" val="91255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Fundraising</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Bingo</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Obtain rules from Texas Lottery Commission </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Some rules include:</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 person may not be denied because of race, color, creed, religion, national origin, sex, or disability, or because the person is not a member of the licensed authorized organization conducting the Bingo game</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 prize may not exceed $750 in any single game or $2,500 in the aggregate per occasion</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Door prizes may not exceed $250 per occasion</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All bingo supplies must be purchased from a licensed distributor</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 5% fee must be collected from the person(s) who wins the bingo prize</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Cannot be held on the District’s property</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Alcohol may not be served</a:t>
            </a:r>
          </a:p>
        </p:txBody>
      </p:sp>
    </p:spTree>
    <p:extLst>
      <p:ext uri="{BB962C8B-B14F-4D97-AF65-F5344CB8AC3E}">
        <p14:creationId xmlns:p14="http://schemas.microsoft.com/office/powerpoint/2010/main" val="118011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Sales Tax</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solidFill>
                  <a:srgbClr val="004D7C"/>
                </a:solidFill>
                <a:latin typeface="Roboto" panose="02000000000000000000" pitchFamily="2" charset="0"/>
                <a:ea typeface="Roboto" panose="02000000000000000000" pitchFamily="2" charset="0"/>
                <a:cs typeface="Roboto Medium"/>
                <a:sym typeface="Roboto Medium"/>
              </a:rPr>
              <a:t>Taxable Status of Purchases</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Must provide a valid signed exemption certificate when claiming state sales tax exemption</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Must apply for own exemption status - the District’s exemption status may not be used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Meals purchased by the organization for athletic teams, bands, etc. on authorized school trips are exempt if the organization contracts for the meals</a:t>
            </a:r>
          </a:p>
          <a:p>
            <a:pPr marL="0" indent="0">
              <a:lnSpc>
                <a:spcPct val="150000"/>
              </a:lnSpc>
              <a:buClr>
                <a:srgbClr val="004D7C"/>
              </a:buClr>
              <a:buNone/>
            </a:pPr>
            <a:endParaRPr lang="en-US" sz="1600" dirty="0">
              <a:solidFill>
                <a:srgbClr val="004D7C"/>
              </a:solidFill>
              <a:latin typeface="Roboto" panose="02000000000000000000" pitchFamily="2" charset="0"/>
              <a:ea typeface="Roboto" panose="02000000000000000000" pitchFamily="2" charset="0"/>
              <a:cs typeface="Roboto Medium"/>
              <a:sym typeface="Roboto Medium"/>
            </a:endParaRPr>
          </a:p>
          <a:p>
            <a:pPr marL="285750" indent="-285750">
              <a:lnSpc>
                <a:spcPct val="150000"/>
              </a:lnSpc>
              <a:buClr>
                <a:srgbClr val="004D7C"/>
              </a:buClr>
            </a:pPr>
            <a:endParaRPr lang="en-US" sz="1600" dirty="0">
              <a:solidFill>
                <a:srgbClr val="004D7C"/>
              </a:solidFill>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437184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Sales Tax</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solidFill>
                  <a:srgbClr val="004D7C"/>
                </a:solidFill>
                <a:latin typeface="Roboto" panose="02000000000000000000" pitchFamily="2" charset="0"/>
                <a:ea typeface="Roboto" panose="02000000000000000000" pitchFamily="2" charset="0"/>
                <a:cs typeface="Roboto Medium"/>
                <a:sym typeface="Roboto Medium"/>
              </a:rPr>
              <a:t>Collection and Remit</a:t>
            </a:r>
            <a:r>
              <a:rPr lang="en-US" sz="1600" b="1" u="sng" dirty="0">
                <a:latin typeface="Roboto" panose="02000000000000000000" pitchFamily="2" charset="0"/>
                <a:ea typeface="Roboto" panose="02000000000000000000" pitchFamily="2" charset="0"/>
                <a:cs typeface="Roboto Medium"/>
                <a:sym typeface="Roboto Medium"/>
              </a:rPr>
              <a:t>tance of Sales Tax</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When making sales, sales tax must be collected</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The organization can add tax to the item’s selling price or absorb the tax in the item’s selling price</a:t>
            </a:r>
          </a:p>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Organiza</a:t>
            </a:r>
            <a:r>
              <a:rPr lang="en-US" sz="1600" dirty="0">
                <a:latin typeface="Roboto" panose="02000000000000000000" pitchFamily="2" charset="0"/>
                <a:ea typeface="Roboto" panose="02000000000000000000" pitchFamily="2" charset="0"/>
                <a:cs typeface="Roboto Medium"/>
                <a:sym typeface="Roboto Medium"/>
              </a:rPr>
              <a:t>tions do not need to collect sales tax on the following:</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Admission tickets</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Club memberships</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Food and drinks sold at school functions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Sales tax should be filed in accordance with the Comptroller’s guidelines</a:t>
            </a:r>
            <a:endParaRPr lang="en-US" sz="1600" dirty="0">
              <a:solidFill>
                <a:srgbClr val="004D7C"/>
              </a:solidFill>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373651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Donations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lnSpc>
                <a:spcPct val="150000"/>
              </a:lnSpc>
              <a:buClr>
                <a:srgbClr val="004D7C"/>
              </a:buClr>
            </a:pPr>
            <a:r>
              <a:rPr lang="en-US" sz="1600" dirty="0">
                <a:solidFill>
                  <a:srgbClr val="004D7C"/>
                </a:solidFill>
                <a:latin typeface="Roboto" panose="02000000000000000000" pitchFamily="2" charset="0"/>
                <a:ea typeface="Roboto" panose="02000000000000000000" pitchFamily="2" charset="0"/>
                <a:cs typeface="Roboto Medium"/>
                <a:sym typeface="Roboto Medium"/>
              </a:rPr>
              <a:t>District staff shall not accept or solicit any gift, favor, service, or other benefit that could reasonably be construed to influence the employee’s discharge of assigned duties and responsibilities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Students are also discouraged from accepting gifts of value. Students in UIL activities shall not accept gifts except as provided by UIL Constitution and Contest Rules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Donations to the District become the sole property of the District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Donations should be earmarked for a specific purpose</a:t>
            </a:r>
          </a:p>
          <a:p>
            <a:pPr marL="0" indent="0">
              <a:lnSpc>
                <a:spcPct val="150000"/>
              </a:lnSpc>
              <a:buClr>
                <a:srgbClr val="004D7C"/>
              </a:buClr>
              <a:buNone/>
            </a:pP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218335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Incorporation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buNone/>
            </a:pPr>
            <a:r>
              <a:rPr lang="en-US" sz="1600" b="1" u="sng" dirty="0">
                <a:solidFill>
                  <a:srgbClr val="004D7C"/>
                </a:solidFill>
                <a:latin typeface="Roboto"/>
                <a:ea typeface="Roboto"/>
                <a:cs typeface="Roboto"/>
                <a:sym typeface="Roboto"/>
              </a:rPr>
              <a:t>Non-profit Corporations</a:t>
            </a:r>
          </a:p>
          <a:p>
            <a:pPr marL="285750" indent="-285750"/>
            <a:r>
              <a:rPr lang="en-US" sz="1600" dirty="0">
                <a:latin typeface="Roboto"/>
                <a:ea typeface="Roboto"/>
                <a:cs typeface="Roboto"/>
                <a:sym typeface="Roboto"/>
              </a:rPr>
              <a:t>Encouraged to incorporate under the Texas Business Organizations code, but not required</a:t>
            </a:r>
          </a:p>
          <a:p>
            <a:pPr marL="285750" indent="-285750"/>
            <a:r>
              <a:rPr lang="en-US" sz="1600" dirty="0">
                <a:solidFill>
                  <a:srgbClr val="004D7C"/>
                </a:solidFill>
                <a:latin typeface="Roboto"/>
                <a:ea typeface="Roboto"/>
                <a:cs typeface="Roboto"/>
                <a:sym typeface="Roboto"/>
              </a:rPr>
              <a:t>Not all non-profit corporations are entitled to exemption from state or federal taxes</a:t>
            </a:r>
          </a:p>
          <a:p>
            <a:pPr marL="285750" indent="-285750"/>
            <a:r>
              <a:rPr lang="en-US" sz="1600" dirty="0">
                <a:latin typeface="Roboto"/>
                <a:ea typeface="Roboto"/>
                <a:cs typeface="Roboto"/>
                <a:sym typeface="Roboto"/>
              </a:rPr>
              <a:t>Form 202 – Certificate of Formation Nonprofit Corporation is necessary to incorporate a booster club</a:t>
            </a:r>
          </a:p>
          <a:p>
            <a:pPr marL="285750" indent="-285750"/>
            <a:endParaRPr lang="en-US" sz="1600" dirty="0">
              <a:solidFill>
                <a:srgbClr val="004D7C"/>
              </a:solidFill>
              <a:latin typeface="Roboto"/>
              <a:ea typeface="Roboto"/>
              <a:cs typeface="Roboto"/>
              <a:sym typeface="Roboto"/>
            </a:endParaRPr>
          </a:p>
          <a:p>
            <a:pPr marL="0" indent="0">
              <a:buNone/>
            </a:pPr>
            <a:r>
              <a:rPr lang="en-US" sz="1600" dirty="0">
                <a:latin typeface="Roboto"/>
                <a:ea typeface="Roboto"/>
                <a:cs typeface="Roboto"/>
                <a:sym typeface="Roboto"/>
              </a:rPr>
              <a:t>Organizations forming under an existing umbrella shall follow the parent organization’s procedures</a:t>
            </a:r>
            <a:endParaRPr lang="en-US" sz="1600" dirty="0">
              <a:solidFill>
                <a:srgbClr val="004D7C"/>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Miscellaneous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lnSpc>
                <a:spcPct val="150000"/>
              </a:lnSpc>
              <a:buClr>
                <a:srgbClr val="004D7C"/>
              </a:buClr>
            </a:pPr>
            <a:r>
              <a:rPr lang="en-US" sz="1400" dirty="0">
                <a:latin typeface="Roboto" panose="02000000000000000000" pitchFamily="2" charset="0"/>
                <a:ea typeface="Roboto" panose="02000000000000000000" pitchFamily="2" charset="0"/>
                <a:cs typeface="Roboto Medium"/>
                <a:sym typeface="Roboto Medium"/>
              </a:rPr>
              <a:t>All food and beverage sales on Irving ISD premises during the school day are governed by USDA and state rules and regulations</a:t>
            </a:r>
          </a:p>
          <a:p>
            <a:pPr marL="285750" indent="-285750">
              <a:lnSpc>
                <a:spcPct val="150000"/>
              </a:lnSpc>
              <a:buClr>
                <a:srgbClr val="004D7C"/>
              </a:buClr>
            </a:pPr>
            <a:r>
              <a:rPr lang="en-US" sz="1400" dirty="0">
                <a:latin typeface="Roboto" panose="02000000000000000000" pitchFamily="2" charset="0"/>
                <a:ea typeface="Roboto" panose="02000000000000000000" pitchFamily="2" charset="0"/>
                <a:cs typeface="Roboto Medium"/>
                <a:sym typeface="Roboto Medium"/>
              </a:rPr>
              <a:t>If a question cannot be resolved at the campus level, the appropriate Assistant Superintendent should be contacted for clarification</a:t>
            </a:r>
          </a:p>
          <a:p>
            <a:pPr marL="285750" indent="-285750">
              <a:lnSpc>
                <a:spcPct val="150000"/>
              </a:lnSpc>
              <a:buClr>
                <a:srgbClr val="004D7C"/>
              </a:buClr>
            </a:pPr>
            <a:r>
              <a:rPr lang="en-US" sz="1400" dirty="0">
                <a:latin typeface="Roboto" panose="02000000000000000000" pitchFamily="2" charset="0"/>
                <a:ea typeface="Roboto" panose="02000000000000000000" pitchFamily="2" charset="0"/>
                <a:cs typeface="Roboto Medium"/>
                <a:sym typeface="Roboto Medium"/>
              </a:rPr>
              <a:t>Failure to follow policies and procedures of the District may result in refusal by the campus principal to allow related activities on campus</a:t>
            </a:r>
          </a:p>
          <a:p>
            <a:pPr marL="285750" indent="-285750">
              <a:lnSpc>
                <a:spcPct val="150000"/>
              </a:lnSpc>
              <a:buClr>
                <a:srgbClr val="004D7C"/>
              </a:buClr>
            </a:pPr>
            <a:r>
              <a:rPr lang="en-US" sz="1400" dirty="0">
                <a:latin typeface="Roboto" panose="02000000000000000000" pitchFamily="2" charset="0"/>
                <a:ea typeface="Roboto" panose="02000000000000000000" pitchFamily="2" charset="0"/>
                <a:cs typeface="Roboto Medium"/>
                <a:sym typeface="Roboto Medium"/>
              </a:rPr>
              <a:t>It should not be a practice to store funds on campus for safekeeping. Irving ISD is not responsible for any funds left on campus</a:t>
            </a:r>
          </a:p>
          <a:p>
            <a:pPr marL="285750" indent="-285750">
              <a:lnSpc>
                <a:spcPct val="150000"/>
              </a:lnSpc>
              <a:buClr>
                <a:srgbClr val="004D7C"/>
              </a:buClr>
            </a:pPr>
            <a:r>
              <a:rPr lang="en-US" sz="1400" dirty="0">
                <a:latin typeface="Roboto" panose="02000000000000000000" pitchFamily="2" charset="0"/>
                <a:ea typeface="Roboto" panose="02000000000000000000" pitchFamily="2" charset="0"/>
                <a:cs typeface="Roboto Medium"/>
                <a:sym typeface="Roboto Medium"/>
              </a:rPr>
              <a:t>District employee and student planning and preparation for booster club activities shall occur outside the school day</a:t>
            </a:r>
          </a:p>
          <a:p>
            <a:pPr marL="285750" indent="-285750">
              <a:lnSpc>
                <a:spcPct val="150000"/>
              </a:lnSpc>
              <a:buClr>
                <a:srgbClr val="004D7C"/>
              </a:buClr>
            </a:pPr>
            <a:r>
              <a:rPr lang="en-US" sz="1400" dirty="0">
                <a:latin typeface="Roboto" panose="02000000000000000000" pitchFamily="2" charset="0"/>
                <a:ea typeface="Roboto" panose="02000000000000000000" pitchFamily="2" charset="0"/>
                <a:cs typeface="Roboto Medium"/>
                <a:sym typeface="Roboto Medium"/>
              </a:rPr>
              <a:t>Upon dissolution, a private termination letter ruling should be requested from the IRS</a:t>
            </a:r>
          </a:p>
        </p:txBody>
      </p:sp>
    </p:spTree>
    <p:extLst>
      <p:ext uri="{BB962C8B-B14F-4D97-AF65-F5344CB8AC3E}">
        <p14:creationId xmlns:p14="http://schemas.microsoft.com/office/powerpoint/2010/main" val="354346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References &amp; Resources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Irving ISD Website		</a:t>
            </a:r>
            <a:r>
              <a:rPr lang="en-US" sz="1600" dirty="0">
                <a:latin typeface="Roboto" panose="02000000000000000000" pitchFamily="2" charset="0"/>
                <a:ea typeface="Roboto" panose="02000000000000000000" pitchFamily="2" charset="0"/>
                <a:cs typeface="Roboto Medium"/>
                <a:sym typeface="Roboto Medium"/>
                <a:hlinkClick r:id="rId4"/>
              </a:rPr>
              <a:t>www.irvingisd.net</a:t>
            </a:r>
            <a:endParaRPr lang="en-US" sz="1600" dirty="0">
              <a:latin typeface="Roboto" panose="02000000000000000000" pitchFamily="2" charset="0"/>
              <a:ea typeface="Roboto" panose="02000000000000000000" pitchFamily="2" charset="0"/>
              <a:cs typeface="Roboto Medium"/>
              <a:sym typeface="Roboto Medium"/>
            </a:endParaRPr>
          </a:p>
          <a:p>
            <a:pPr marL="628650" lvl="1" indent="-171450">
              <a:lnSpc>
                <a:spcPct val="150000"/>
              </a:lnSpc>
              <a:spcBef>
                <a:spcPts val="0"/>
              </a:spcBef>
              <a:buClr>
                <a:srgbClr val="004D7C"/>
              </a:buClr>
              <a:buFont typeface="Courier New" panose="02070309020205020404" pitchFamily="49" charset="0"/>
              <a:buChar char="-"/>
            </a:pPr>
            <a:r>
              <a:rPr lang="en-US" sz="1200" dirty="0">
                <a:solidFill>
                  <a:srgbClr val="004D7C"/>
                </a:solidFill>
                <a:latin typeface="Roboto" panose="02000000000000000000" pitchFamily="2" charset="0"/>
                <a:ea typeface="Roboto" panose="02000000000000000000" pitchFamily="2" charset="0"/>
                <a:cs typeface="Roboto Medium"/>
                <a:sym typeface="Roboto Medium"/>
              </a:rPr>
              <a:t>Booster Club &amp; Parent Organization Guidelines PDF</a:t>
            </a:r>
          </a:p>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Internal Revenue Service	</a:t>
            </a:r>
            <a:r>
              <a:rPr lang="en-US" sz="1600" dirty="0">
                <a:latin typeface="Roboto" panose="02000000000000000000" pitchFamily="2" charset="0"/>
                <a:ea typeface="Roboto" panose="02000000000000000000" pitchFamily="2" charset="0"/>
                <a:cs typeface="Roboto Medium"/>
                <a:sym typeface="Roboto Medium"/>
                <a:hlinkClick r:id="rId5"/>
              </a:rPr>
              <a:t>www.irs.gov</a:t>
            </a:r>
            <a:endParaRPr lang="en-US" sz="1600" dirty="0">
              <a:latin typeface="Roboto" panose="02000000000000000000" pitchFamily="2" charset="0"/>
              <a:ea typeface="Roboto" panose="02000000000000000000" pitchFamily="2" charset="0"/>
              <a:cs typeface="Roboto Medium"/>
              <a:sym typeface="Roboto Medium"/>
            </a:endParaRPr>
          </a:p>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UIL			</a:t>
            </a:r>
            <a:r>
              <a:rPr lang="en-US" sz="1600" dirty="0">
                <a:latin typeface="Roboto" panose="02000000000000000000" pitchFamily="2" charset="0"/>
                <a:ea typeface="Roboto" panose="02000000000000000000" pitchFamily="2" charset="0"/>
                <a:cs typeface="Roboto Medium"/>
                <a:sym typeface="Roboto Medium"/>
                <a:hlinkClick r:id="rId6"/>
              </a:rPr>
              <a:t>www.uil.Texas.edu</a:t>
            </a:r>
            <a:endParaRPr lang="en-US" sz="1600" dirty="0">
              <a:latin typeface="Roboto" panose="02000000000000000000" pitchFamily="2" charset="0"/>
              <a:ea typeface="Roboto" panose="02000000000000000000" pitchFamily="2" charset="0"/>
              <a:cs typeface="Roboto Medium"/>
              <a:sym typeface="Roboto Medium"/>
            </a:endParaRPr>
          </a:p>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State Comptroller		</a:t>
            </a:r>
            <a:r>
              <a:rPr lang="en-US" sz="1600" dirty="0">
                <a:latin typeface="Roboto" panose="02000000000000000000" pitchFamily="2" charset="0"/>
                <a:ea typeface="Roboto" panose="02000000000000000000" pitchFamily="2" charset="0"/>
                <a:cs typeface="Roboto Medium"/>
                <a:sym typeface="Roboto Medium"/>
                <a:hlinkClick r:id="rId7"/>
              </a:rPr>
              <a:t>www.window.state.tx.us</a:t>
            </a:r>
            <a:endParaRPr lang="en-US" sz="1600" dirty="0">
              <a:latin typeface="Roboto" panose="02000000000000000000" pitchFamily="2" charset="0"/>
              <a:ea typeface="Roboto" panose="02000000000000000000" pitchFamily="2" charset="0"/>
              <a:cs typeface="Roboto Medium"/>
              <a:sym typeface="Roboto Medium"/>
            </a:endParaRPr>
          </a:p>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Secretary of State		</a:t>
            </a:r>
            <a:r>
              <a:rPr lang="en-US" sz="1600" dirty="0">
                <a:latin typeface="Roboto" panose="02000000000000000000" pitchFamily="2" charset="0"/>
                <a:ea typeface="Roboto" panose="02000000000000000000" pitchFamily="2" charset="0"/>
                <a:cs typeface="Roboto Medium"/>
                <a:sym typeface="Roboto Medium"/>
                <a:hlinkClick r:id="rId8"/>
              </a:rPr>
              <a:t>www.sos.state.tx.us</a:t>
            </a:r>
            <a:endParaRPr lang="en-US" sz="1600" dirty="0">
              <a:latin typeface="Roboto" panose="02000000000000000000" pitchFamily="2" charset="0"/>
              <a:ea typeface="Roboto" panose="02000000000000000000" pitchFamily="2" charset="0"/>
              <a:cs typeface="Roboto Medium"/>
              <a:sym typeface="Roboto Medium"/>
            </a:endParaRPr>
          </a:p>
          <a:p>
            <a:pPr marL="285750" indent="-285750">
              <a:lnSpc>
                <a:spcPct val="150000"/>
              </a:lnSpc>
              <a:buClr>
                <a:srgbClr val="004D7C"/>
              </a:buClr>
            </a:pPr>
            <a:endParaRPr lang="en-US" sz="1600" dirty="0">
              <a:latin typeface="Roboto" panose="02000000000000000000" pitchFamily="2" charset="0"/>
              <a:ea typeface="Roboto" panose="02000000000000000000" pitchFamily="2" charset="0"/>
              <a:cs typeface="Roboto Medium"/>
              <a:sym typeface="Roboto Medium"/>
            </a:endParaRPr>
          </a:p>
          <a:p>
            <a:pPr marL="285750" indent="-285750">
              <a:lnSpc>
                <a:spcPct val="150000"/>
              </a:lnSpc>
              <a:buClr>
                <a:srgbClr val="004D7C"/>
              </a:buClr>
            </a:pPr>
            <a:endParaRPr lang="en-US" sz="1600"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90225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Federal and State Filings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Federal Tax Exempt Status</a:t>
            </a:r>
            <a:endParaRPr lang="en-US" sz="1600" b="1" u="sng" dirty="0">
              <a:solidFill>
                <a:srgbClr val="004D7C"/>
              </a:solidFill>
              <a:latin typeface="Roboto" panose="02000000000000000000" pitchFamily="2" charset="0"/>
              <a:ea typeface="Roboto" panose="02000000000000000000" pitchFamily="2" charset="0"/>
              <a:cs typeface="Roboto Medium"/>
              <a:sym typeface="Roboto Medium"/>
            </a:endParaRPr>
          </a:p>
          <a:p>
            <a:pPr marL="285750" indent="-285750"/>
            <a:r>
              <a:rPr lang="en-US" sz="1600" dirty="0">
                <a:solidFill>
                  <a:srgbClr val="004D7C"/>
                </a:solidFill>
                <a:latin typeface="Roboto"/>
                <a:ea typeface="Roboto"/>
                <a:cs typeface="Roboto"/>
                <a:sym typeface="Roboto"/>
              </a:rPr>
              <a:t>Form 1023 – Application for Recognition of Exemption Under Section 501(c)3 of the Internal Revenue Code must be completed to file for federal tax exemption</a:t>
            </a:r>
          </a:p>
          <a:p>
            <a:pPr marL="285750" indent="-285750"/>
            <a:r>
              <a:rPr lang="en-US" sz="1600" dirty="0">
                <a:latin typeface="Roboto"/>
                <a:ea typeface="Roboto"/>
                <a:cs typeface="Roboto"/>
                <a:sym typeface="Roboto"/>
              </a:rPr>
              <a:t>Form 8718 – User Fee for Exempt Organization Determination Letter Request should accompany the application</a:t>
            </a:r>
          </a:p>
          <a:p>
            <a:pPr marL="742950" lvl="1" indent="-285750">
              <a:spcBef>
                <a:spcPts val="0"/>
              </a:spcBef>
            </a:pPr>
            <a:r>
              <a:rPr lang="en-US" sz="1600" dirty="0">
                <a:solidFill>
                  <a:srgbClr val="004D7C"/>
                </a:solidFill>
                <a:latin typeface="Roboto"/>
                <a:ea typeface="Roboto"/>
                <a:cs typeface="Roboto"/>
                <a:sym typeface="Roboto"/>
              </a:rPr>
              <a:t>Depending on the anticipated annual gross receipts the fee may be $300, $750 or $900</a:t>
            </a:r>
          </a:p>
          <a:p>
            <a:pPr marL="285750" indent="-285750"/>
            <a:r>
              <a:rPr lang="en-US" sz="1600" dirty="0">
                <a:latin typeface="Roboto"/>
                <a:ea typeface="Roboto"/>
                <a:cs typeface="Roboto"/>
                <a:sym typeface="Roboto"/>
              </a:rPr>
              <a:t>Upon acceptance, the determination letter should be kept in a safe place</a:t>
            </a:r>
          </a:p>
          <a:p>
            <a:pPr marL="285750" indent="-285750"/>
            <a:r>
              <a:rPr lang="en-US" sz="1600" dirty="0">
                <a:solidFill>
                  <a:srgbClr val="004D7C"/>
                </a:solidFill>
                <a:latin typeface="Roboto"/>
                <a:ea typeface="Roboto"/>
                <a:cs typeface="Roboto"/>
                <a:sym typeface="Roboto"/>
              </a:rPr>
              <a:t>Must also file for an employer identification number on Form </a:t>
            </a:r>
            <a:r>
              <a:rPr lang="en-US" sz="1600" dirty="0">
                <a:latin typeface="Roboto"/>
                <a:ea typeface="Roboto"/>
                <a:cs typeface="Roboto"/>
                <a:sym typeface="Roboto"/>
              </a:rPr>
              <a:t>SS-4 – Application for Employer Identification Number</a:t>
            </a:r>
            <a:endParaRPr lang="en-US" sz="1600" dirty="0">
              <a:solidFill>
                <a:srgbClr val="004D7C"/>
              </a:solidFill>
              <a:latin typeface="Roboto"/>
              <a:ea typeface="Roboto"/>
              <a:cs typeface="Roboto"/>
              <a:sym typeface="Roboto"/>
            </a:endParaRPr>
          </a:p>
        </p:txBody>
      </p:sp>
    </p:spTree>
    <p:extLst>
      <p:ext uri="{BB962C8B-B14F-4D97-AF65-F5344CB8AC3E}">
        <p14:creationId xmlns:p14="http://schemas.microsoft.com/office/powerpoint/2010/main" val="411670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Federal and State Filings</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State Tax Exempt Status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Must apply for an exemption from sales and franchise tax from the Texas State Comptroller’s office</a:t>
            </a:r>
          </a:p>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Annual Filing Requirements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If exempt from federal income tax under section 501(a), must determine if filing an annual Form 990, Return of Organization Exempt from Income Tax is necessary</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Consult tax professional or the IRS for assistance</a:t>
            </a:r>
          </a:p>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Unrelated Business Income (UBI)</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If gross income from UBI is over $1,000 must file Form 990-T – Exempt Organization Business Income Tax Return</a:t>
            </a:r>
          </a:p>
          <a:p>
            <a:pPr marL="285750" indent="-285750">
              <a:lnSpc>
                <a:spcPct val="150000"/>
              </a:lnSpc>
              <a:buClr>
                <a:srgbClr val="004D7C"/>
              </a:buClr>
            </a:pPr>
            <a:endParaRPr lang="en-US"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53054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94129" y="-1069"/>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Must develop and maintain bylaws </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Bylaws should contain:</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Detail of the rules of membership</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Organization’s fiscal year</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Organizational structure</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Detail of the creation and approval, by its membership, of an annual budget</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Method used to elect officers</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Only active members in good standing can hold office or vote </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A two one-year consecutive term maximum that members can serve as the President or Treasure</a:t>
            </a:r>
            <a:r>
              <a:rPr lang="en-US" sz="1200" dirty="0">
                <a:latin typeface="Roboto" panose="02000000000000000000" pitchFamily="2" charset="0"/>
                <a:ea typeface="Roboto" panose="02000000000000000000" pitchFamily="2" charset="0"/>
                <a:cs typeface="Roboto Medium"/>
                <a:sym typeface="Roboto Medium"/>
              </a:rPr>
              <a:t>r</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One family member may serve as an officer at the same time, unless serving as co-chairs in the same office which limits the family’s vote to one</a:t>
            </a:r>
          </a:p>
          <a:p>
            <a:pPr marL="742950" lvl="1" indent="-285750">
              <a:lnSpc>
                <a:spcPct val="150000"/>
              </a:lnSpc>
              <a:spcBef>
                <a:spcPts val="0"/>
              </a:spcBef>
              <a:buClr>
                <a:srgbClr val="004D7C"/>
              </a:buClr>
            </a:pPr>
            <a:endParaRPr lang="en-US" sz="1200" dirty="0">
              <a:latin typeface="Roboto" panose="02000000000000000000" pitchFamily="2" charset="0"/>
              <a:ea typeface="Roboto" panose="02000000000000000000" pitchFamily="2" charset="0"/>
              <a:cs typeface="Roboto Medium"/>
              <a:sym typeface="Roboto Medium"/>
            </a:endParaRPr>
          </a:p>
          <a:p>
            <a:pPr marL="285750" indent="-285750">
              <a:lnSpc>
                <a:spcPct val="150000"/>
              </a:lnSpc>
              <a:buClr>
                <a:srgbClr val="004D7C"/>
              </a:buClr>
            </a:pPr>
            <a:endParaRPr lang="en-US"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35291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Bylaws should contain (cont.):</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Members shall not serve as President of a parent organization and President of a booster club concurrently during the same year</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Members shall not serve as Treasurer of a parent organization and President of a booster club concurrently during the same year</a:t>
            </a:r>
          </a:p>
          <a:p>
            <a:pPr marL="742950" lvl="1" indent="-285750">
              <a:lnSpc>
                <a:spcPct val="150000"/>
              </a:lnSpc>
              <a:spcBef>
                <a:spcPts val="0"/>
              </a:spcBef>
              <a:buClr>
                <a:srgbClr val="004D7C"/>
              </a:buClr>
            </a:pPr>
            <a:r>
              <a:rPr lang="en-US" sz="1200" dirty="0">
                <a:solidFill>
                  <a:srgbClr val="004D7C"/>
                </a:solidFill>
                <a:latin typeface="Roboto" panose="02000000000000000000" pitchFamily="2" charset="0"/>
                <a:ea typeface="Roboto" panose="02000000000000000000" pitchFamily="2" charset="0"/>
                <a:cs typeface="Roboto Medium"/>
                <a:sym typeface="Roboto Medium"/>
              </a:rPr>
              <a:t>Employees of the District shall not serve in a financial capacity of a booster club or other parent organization (treasurer, fund-raising chairperson or check signer)</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There are an array of bylaw templates and samples that can be found on the internet and edited to meet the booster club standards</a:t>
            </a:r>
            <a:endParaRPr lang="en-US" sz="1600" dirty="0">
              <a:solidFill>
                <a:srgbClr val="004D7C"/>
              </a:solidFill>
              <a:latin typeface="Roboto" panose="02000000000000000000" pitchFamily="2" charset="0"/>
              <a:ea typeface="Roboto" panose="02000000000000000000" pitchFamily="2" charset="0"/>
              <a:cs typeface="Roboto Medium"/>
              <a:sym typeface="Roboto Medium"/>
            </a:endParaRPr>
          </a:p>
          <a:p>
            <a:pPr marL="285750" indent="-285750">
              <a:lnSpc>
                <a:spcPct val="150000"/>
              </a:lnSpc>
              <a:buClr>
                <a:srgbClr val="004D7C"/>
              </a:buClr>
            </a:pPr>
            <a:endParaRPr lang="en-US" dirty="0">
              <a:latin typeface="Roboto" panose="02000000000000000000" pitchFamily="2" charset="0"/>
              <a:ea typeface="Roboto" panose="02000000000000000000" pitchFamily="2" charset="0"/>
              <a:cs typeface="Roboto Medium"/>
              <a:sym typeface="Roboto Medium"/>
            </a:endParaRPr>
          </a:p>
        </p:txBody>
      </p:sp>
    </p:spTree>
    <p:extLst>
      <p:ext uri="{BB962C8B-B14F-4D97-AF65-F5344CB8AC3E}">
        <p14:creationId xmlns:p14="http://schemas.microsoft.com/office/powerpoint/2010/main" val="133647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At a minimum, booster clubs shall elect the following officers: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President</a:t>
            </a:r>
            <a:endParaRPr lang="en-US" sz="1200" dirty="0">
              <a:latin typeface="Roboto" panose="02000000000000000000" pitchFamily="2" charset="0"/>
              <a:ea typeface="Roboto" panose="02000000000000000000" pitchFamily="2" charset="0"/>
              <a:cs typeface="Roboto Medium"/>
              <a:sym typeface="Roboto Medium"/>
            </a:endParaRP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Vice President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Secretary</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Treasurer</a:t>
            </a:r>
          </a:p>
          <a:p>
            <a:pPr marL="0" indent="0">
              <a:lnSpc>
                <a:spcPct val="150000"/>
              </a:lnSpc>
              <a:buClr>
                <a:srgbClr val="004D7C"/>
              </a:buClr>
              <a:buNone/>
            </a:pPr>
            <a:endParaRPr lang="en-US" sz="1600" dirty="0">
              <a:latin typeface="Roboto" panose="02000000000000000000" pitchFamily="2" charset="0"/>
              <a:ea typeface="Roboto" panose="02000000000000000000" pitchFamily="2" charset="0"/>
              <a:cs typeface="Roboto Medium"/>
              <a:sym typeface="Roboto Medium"/>
            </a:endParaRPr>
          </a:p>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Officers shall be elected annually in accordance with the bylaws.</a:t>
            </a:r>
          </a:p>
          <a:p>
            <a:pPr marL="0" indent="0">
              <a:lnSpc>
                <a:spcPct val="150000"/>
              </a:lnSpc>
              <a:buClr>
                <a:srgbClr val="004D7C"/>
              </a:buClr>
              <a:buNone/>
            </a:pPr>
            <a:r>
              <a:rPr lang="en-US" sz="1600" dirty="0">
                <a:latin typeface="Roboto" panose="02000000000000000000" pitchFamily="2" charset="0"/>
                <a:ea typeface="Roboto" panose="02000000000000000000" pitchFamily="2" charset="0"/>
                <a:cs typeface="Roboto Medium"/>
                <a:sym typeface="Roboto Medium"/>
              </a:rPr>
              <a:t>At no time should officers be appointed without the input and approval of the membership. </a:t>
            </a:r>
          </a:p>
        </p:txBody>
      </p:sp>
    </p:spTree>
    <p:extLst>
      <p:ext uri="{BB962C8B-B14F-4D97-AF65-F5344CB8AC3E}">
        <p14:creationId xmlns:p14="http://schemas.microsoft.com/office/powerpoint/2010/main" val="93173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67"/>
            <a:ext cx="9143996" cy="5144569"/>
          </a:xfrm>
          <a:prstGeom prst="rect">
            <a:avLst/>
          </a:prstGeom>
          <a:noFill/>
          <a:ln>
            <a:noFill/>
          </a:ln>
        </p:spPr>
      </p:pic>
      <p:sp>
        <p:nvSpPr>
          <p:cNvPr id="66" name="Google Shape;66;p15"/>
          <p:cNvSpPr txBox="1">
            <a:spLocks noGrp="1"/>
          </p:cNvSpPr>
          <p:nvPr>
            <p:ph type="title"/>
          </p:nvPr>
        </p:nvSpPr>
        <p:spPr>
          <a:xfrm>
            <a:off x="1992775" y="66575"/>
            <a:ext cx="6885600" cy="9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chemeClr val="lt1"/>
                </a:solidFill>
                <a:latin typeface="Roboto"/>
                <a:ea typeface="Roboto"/>
                <a:cs typeface="Roboto"/>
                <a:sym typeface="Roboto"/>
              </a:rPr>
              <a:t>Organization</a:t>
            </a:r>
            <a:endParaRPr sz="3600" b="1" dirty="0">
              <a:solidFill>
                <a:schemeClr val="lt1"/>
              </a:solidFill>
              <a:latin typeface="Roboto"/>
              <a:ea typeface="Roboto"/>
              <a:cs typeface="Roboto"/>
              <a:sym typeface="Roboto"/>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indent="0">
              <a:lnSpc>
                <a:spcPct val="150000"/>
              </a:lnSpc>
              <a:buClr>
                <a:srgbClr val="004D7C"/>
              </a:buClr>
              <a:buNone/>
            </a:pPr>
            <a:r>
              <a:rPr lang="en-US" sz="1600" b="1" u="sng" dirty="0">
                <a:latin typeface="Roboto" panose="02000000000000000000" pitchFamily="2" charset="0"/>
                <a:ea typeface="Roboto" panose="02000000000000000000" pitchFamily="2" charset="0"/>
                <a:cs typeface="Roboto Medium"/>
                <a:sym typeface="Roboto Medium"/>
              </a:rPr>
              <a:t>President</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Preside at all meetings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Meet with designated campus representative</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Meet with treasurer to review financial position</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Select officer who is not a signer on the account to receive the bank statements at their home address. The designee should review all bank activity for reasonableness. </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Schedule annual audit of records</a:t>
            </a:r>
          </a:p>
          <a:p>
            <a:pPr marL="285750" indent="-285750">
              <a:lnSpc>
                <a:spcPct val="150000"/>
              </a:lnSpc>
              <a:buClr>
                <a:srgbClr val="004D7C"/>
              </a:buClr>
            </a:pPr>
            <a:r>
              <a:rPr lang="en-US" sz="1600" dirty="0">
                <a:latin typeface="Roboto" panose="02000000000000000000" pitchFamily="2" charset="0"/>
                <a:ea typeface="Roboto" panose="02000000000000000000" pitchFamily="2" charset="0"/>
                <a:cs typeface="Roboto Medium"/>
                <a:sym typeface="Roboto Medium"/>
              </a:rPr>
              <a:t>Report annual audit results to the District’s Internal Audit Department within 30 days of completion</a:t>
            </a:r>
          </a:p>
        </p:txBody>
      </p:sp>
    </p:spTree>
    <p:extLst>
      <p:ext uri="{BB962C8B-B14F-4D97-AF65-F5344CB8AC3E}">
        <p14:creationId xmlns:p14="http://schemas.microsoft.com/office/powerpoint/2010/main" val="3362423999"/>
      </p:ext>
    </p:extLst>
  </p:cSld>
  <p:clrMapOvr>
    <a:masterClrMapping/>
  </p:clrMapOvr>
</p:sld>
</file>

<file path=ppt/theme/theme1.xml><?xml version="1.0" encoding="utf-8"?>
<a:theme xmlns:a="http://schemas.openxmlformats.org/drawingml/2006/main" name="Simple Light">
  <a:themeElements>
    <a:clrScheme name="Custom 1">
      <a:dk1>
        <a:srgbClr val="004D7C"/>
      </a:dk1>
      <a:lt1>
        <a:srgbClr val="FFFFFF"/>
      </a:lt1>
      <a:dk2>
        <a:srgbClr val="595959"/>
      </a:dk2>
      <a:lt2>
        <a:srgbClr val="B3B5B8"/>
      </a:lt2>
      <a:accent1>
        <a:srgbClr val="40ACD2"/>
      </a:accent1>
      <a:accent2>
        <a:srgbClr val="DE1F34"/>
      </a:accent2>
      <a:accent3>
        <a:srgbClr val="F3C63C"/>
      </a:accent3>
      <a:accent4>
        <a:srgbClr val="FFAB40"/>
      </a:accent4>
      <a:accent5>
        <a:srgbClr val="0097A7"/>
      </a:accent5>
      <a:accent6>
        <a:srgbClr val="EEFF41"/>
      </a:accent6>
      <a:hlink>
        <a:srgbClr val="76001A"/>
      </a:hlink>
      <a:folHlink>
        <a:srgbClr val="0028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2415</Words>
  <Application>Microsoft Office PowerPoint</Application>
  <PresentationFormat>On-screen Show (16:9)</PresentationFormat>
  <Paragraphs>226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Roboto Medium</vt:lpstr>
      <vt:lpstr>Courier New</vt:lpstr>
      <vt:lpstr>Roboto</vt:lpstr>
      <vt:lpstr>Arial</vt:lpstr>
      <vt:lpstr>Simple Light</vt:lpstr>
      <vt:lpstr>PowerPoint Presentation</vt:lpstr>
      <vt:lpstr>PowerPoint Presentation</vt:lpstr>
      <vt:lpstr>Incorporation</vt:lpstr>
      <vt:lpstr>Federal and State Filings</vt:lpstr>
      <vt:lpstr>Federal and State Filings</vt:lpstr>
      <vt:lpstr>Organization</vt:lpstr>
      <vt:lpstr>Organization</vt:lpstr>
      <vt:lpstr>Organization</vt:lpstr>
      <vt:lpstr>Organization</vt:lpstr>
      <vt:lpstr>Organization</vt:lpstr>
      <vt:lpstr>Organization</vt:lpstr>
      <vt:lpstr>Organization</vt:lpstr>
      <vt:lpstr>Organization</vt:lpstr>
      <vt:lpstr>Financial Information</vt:lpstr>
      <vt:lpstr>Liability Insurance</vt:lpstr>
      <vt:lpstr>Certificate of Insurance EXAMPLE</vt:lpstr>
      <vt:lpstr>Internal Controls</vt:lpstr>
      <vt:lpstr>Internal Controls</vt:lpstr>
      <vt:lpstr>Internal Controls</vt:lpstr>
      <vt:lpstr>Internal Controls</vt:lpstr>
      <vt:lpstr>Financial Information</vt:lpstr>
      <vt:lpstr>Financial Information </vt:lpstr>
      <vt:lpstr>Financial Information </vt:lpstr>
      <vt:lpstr>Fundraising</vt:lpstr>
      <vt:lpstr>Fundraising</vt:lpstr>
      <vt:lpstr>Fundraising</vt:lpstr>
      <vt:lpstr>Sales Tax</vt:lpstr>
      <vt:lpstr>Sales Tax</vt:lpstr>
      <vt:lpstr>Donations</vt:lpstr>
      <vt:lpstr>Miscellaneous</vt:lpstr>
      <vt:lpstr>References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Powell</dc:creator>
  <cp:lastModifiedBy>Kristina King-Reaves</cp:lastModifiedBy>
  <cp:revision>70</cp:revision>
  <dcterms:modified xsi:type="dcterms:W3CDTF">2022-09-15T19:53:48Z</dcterms:modified>
</cp:coreProperties>
</file>